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86719be5d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86719be5d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6719be5d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86719be5d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6719be5d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6719be5d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6719be5d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6719be5d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6719be5d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6719be5d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6719be5d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6719be5d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6719be5db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6719be5d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Ignite-Your-Imagination-Embrace-the-Virtual-Revolution.jpg"/>
          <p:cNvPicPr preferRelativeResize="0"/>
          <p:nvPr/>
        </p:nvPicPr>
        <p:blipFill rotWithShape="1">
          <a:blip r:embed="rId3">
            <a:alphaModFix/>
          </a:blip>
          <a:srcRect b="1229" l="9797" r="3652" t="121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802075" y="1362750"/>
            <a:ext cx="4527900" cy="207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8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Комплексний супровід та технічна підтримка ІТ-інфраструктури</a:t>
            </a:r>
            <a:endParaRPr sz="328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575" y="3502300"/>
            <a:ext cx="5508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Надійність. Безпека. Масштабованість.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96826"/>
            <a:ext cx="2082376" cy="6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Gemini_Generated_Image_fdjefkfdjefkfdje.png"/>
          <p:cNvPicPr preferRelativeResize="0"/>
          <p:nvPr/>
        </p:nvPicPr>
        <p:blipFill rotWithShape="1">
          <a:blip r:embed="rId3">
            <a:alphaModFix/>
          </a:blip>
          <a:srcRect b="2008" l="0" r="14763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Філософія - Надійність. Безпек</a:t>
            </a:r>
            <a:r>
              <a:rPr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а. Масштабованість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016950" y="1152475"/>
            <a:ext cx="781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Передбачуваність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ІТ-інфраструктура працює стабільно, без раптових зупинок. Ми запобігаємо проблемам, а не лише виправляємо їх.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Прозорість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Ви завжди знаєте стан системи завдяки регулярним технічним звітам та зрозумілим метрикам.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Ефективність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Оптимізація ресурсів для максимальної швидкодії сервісів та додатків.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Захищеність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Пріоритет на кібербезпеці та збереженні корпоративних даних у кожній дії інженера.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96826"/>
            <a:ext cx="2082376" cy="6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425" y="1152475"/>
            <a:ext cx="434525" cy="4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875" y="2505463"/>
            <a:ext cx="503625" cy="5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875" y="1863900"/>
            <a:ext cx="503625" cy="5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338" y="32137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Gemini_Generated_Image_fdjefkfdjefkfdje.png"/>
          <p:cNvPicPr preferRelativeResize="0"/>
          <p:nvPr/>
        </p:nvPicPr>
        <p:blipFill rotWithShape="1">
          <a:blip r:embed="rId3">
            <a:alphaModFix/>
          </a:blip>
          <a:srcRect b="2008" l="0" r="14763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Ключові напрямки обслуговування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541475" y="1152475"/>
            <a:ext cx="729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</a:rPr>
              <a:t>Мережа:</a:t>
            </a:r>
            <a:r>
              <a:rPr lang="ru" sz="1200">
                <a:solidFill>
                  <a:schemeClr val="lt1"/>
                </a:solidFill>
              </a:rPr>
              <a:t> Маршрутизація, комутація, Wi-Fi, VPN-канали.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</a:rPr>
              <a:t>Серверне обладнання:</a:t>
            </a:r>
            <a:r>
              <a:rPr lang="ru" sz="1200">
                <a:solidFill>
                  <a:schemeClr val="lt1"/>
                </a:solidFill>
              </a:rPr>
              <a:t> Фізичні сервери, системи збереження даних (СЗД).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</a:rPr>
              <a:t>Віртуалізація:</a:t>
            </a:r>
            <a:r>
              <a:rPr lang="ru" sz="1200">
                <a:solidFill>
                  <a:schemeClr val="lt1"/>
                </a:solidFill>
              </a:rPr>
              <a:t> Гіпервізори (VMware, KVM), віртуальні машини.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</a:rPr>
              <a:t>Інфраструктурні сервіси:</a:t>
            </a:r>
            <a:r>
              <a:rPr lang="ru" sz="1200">
                <a:solidFill>
                  <a:schemeClr val="lt1"/>
                </a:solidFill>
              </a:rPr>
              <a:t> Active Directory, DNS, пошта, бекапи.</a:t>
            </a:r>
            <a:br>
              <a:rPr lang="ru" sz="1200">
                <a:solidFill>
                  <a:schemeClr val="lt1"/>
                </a:solidFill>
              </a:rPr>
            </a:br>
            <a:br>
              <a:rPr b="1" lang="ru" sz="1200">
                <a:solidFill>
                  <a:schemeClr val="lt1"/>
                </a:solidFill>
              </a:rPr>
            </a:br>
            <a:r>
              <a:rPr b="1" lang="ru" sz="1200">
                <a:solidFill>
                  <a:schemeClr val="lt1"/>
                </a:solidFill>
              </a:rPr>
              <a:t>Кібербезпека:</a:t>
            </a:r>
            <a:r>
              <a:rPr lang="ru" sz="1200">
                <a:solidFill>
                  <a:schemeClr val="lt1"/>
                </a:solidFill>
              </a:rPr>
              <a:t> Firewalls, захист від атак, антивіруси.</a:t>
            </a:r>
            <a:br>
              <a:rPr lang="ru" sz="1200">
                <a:solidFill>
                  <a:schemeClr val="lt1"/>
                </a:solidFill>
              </a:rPr>
            </a:br>
            <a:br>
              <a:rPr lang="ru" sz="1200">
                <a:solidFill>
                  <a:schemeClr val="lt1"/>
                </a:solidFill>
              </a:rPr>
            </a:br>
            <a:r>
              <a:rPr lang="ru" sz="1200">
                <a:solidFill>
                  <a:schemeClr val="lt1"/>
                </a:solidFill>
              </a:rPr>
              <a:t>Користувачі: Підтримка, навчання та тренінги.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96826"/>
            <a:ext cx="2082376" cy="6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7627" y="1152475"/>
            <a:ext cx="371375" cy="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7625" y="1658600"/>
            <a:ext cx="371375" cy="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7625" y="2164725"/>
            <a:ext cx="371375" cy="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0100" y="2670850"/>
            <a:ext cx="371375" cy="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70100" y="3077713"/>
            <a:ext cx="371375" cy="3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 title="Gemini_Generated_Image_fdjefkfdjefkfdje.png"/>
          <p:cNvPicPr preferRelativeResize="0"/>
          <p:nvPr/>
        </p:nvPicPr>
        <p:blipFill rotWithShape="1">
          <a:blip r:embed="rId3">
            <a:alphaModFix/>
          </a:blip>
          <a:srcRect b="2008" l="0" r="14763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Як це працює?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622200" y="1590225"/>
            <a:ext cx="8210100" cy="29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</a:rPr>
              <a:t>Мережевий Інженер</a:t>
            </a:r>
            <a:r>
              <a:rPr lang="ru" sz="1200">
                <a:solidFill>
                  <a:schemeClr val="lt1"/>
                </a:solidFill>
              </a:rPr>
              <a:t> - Відповідає за стабільність каналів зв'язку, Wi-Fi, комутацію та фізичне обладнання.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</a:rPr>
              <a:t>Інженер з Безпеки -</a:t>
            </a:r>
            <a:r>
              <a:rPr lang="ru" sz="1200">
                <a:solidFill>
                  <a:schemeClr val="lt1"/>
                </a:solidFill>
              </a:rPr>
              <a:t> Контролює доступи, вразливості, слідкує за підозрілою активністю та захищає дані.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</a:rPr>
              <a:t>Системний Інтегратор -</a:t>
            </a:r>
            <a:r>
              <a:rPr lang="ru" sz="1200">
                <a:solidFill>
                  <a:schemeClr val="lt1"/>
                </a:solidFill>
              </a:rPr>
              <a:t> </a:t>
            </a:r>
            <a:r>
              <a:rPr lang="ru" sz="1200">
                <a:solidFill>
                  <a:schemeClr val="lt1"/>
                </a:solidFill>
              </a:rPr>
              <a:t>Забезпечує роботу серверів, віртуалізації, бекапів та корпоративних сервісів (пошта, AD).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</a:rPr>
              <a:t>Куратор Проекту -</a:t>
            </a:r>
            <a:r>
              <a:rPr lang="ru" sz="1200">
                <a:solidFill>
                  <a:schemeClr val="lt1"/>
                </a:solidFill>
              </a:rPr>
              <a:t> Ваш концентратор. Розуміє бізнес-задачі, контролює виконання заявок та надає звітність.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</p:txBody>
      </p:sp>
      <p:pic>
        <p:nvPicPr>
          <p:cNvPr id="90" name="Google Shape;90;p16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96826"/>
            <a:ext cx="2082376" cy="6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11700" y="1073113"/>
            <a:ext cx="779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Постійна структура співробітників які залучаються в проект: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900" y="1534825"/>
            <a:ext cx="406300" cy="4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900" y="1941125"/>
            <a:ext cx="406300" cy="4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900" y="2368600"/>
            <a:ext cx="406300" cy="4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5900" y="2876424"/>
            <a:ext cx="406300" cy="4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 title="Gemini_Generated_Image_fdjefkfdjefkfdje.png"/>
          <p:cNvPicPr preferRelativeResize="0"/>
          <p:nvPr/>
        </p:nvPicPr>
        <p:blipFill rotWithShape="1">
          <a:blip r:embed="rId3">
            <a:alphaModFix/>
          </a:blip>
          <a:srcRect b="2008" l="0" r="14763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Процес взаємодії з нами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7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525" y="2311176"/>
            <a:ext cx="2082376" cy="6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19750" y="1334275"/>
            <a:ext cx="28005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Моніторинг 24/7</a:t>
            </a:r>
            <a:r>
              <a:rPr lang="ru" sz="1100">
                <a:solidFill>
                  <a:schemeClr val="lt1"/>
                </a:solidFill>
              </a:rPr>
              <a:t> - Автоматичні сповіщення про критичні події ще до того, як вони вплинуть на бізнес.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19750" y="3398700"/>
            <a:ext cx="28005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Регламентні роботи</a:t>
            </a:r>
            <a:r>
              <a:rPr lang="ru" sz="1100">
                <a:solidFill>
                  <a:schemeClr val="lt1"/>
                </a:solidFill>
              </a:rPr>
              <a:t> - Планове обслуговування у неробочий час для мінімізації впливу на користувачів.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684800" y="3573000"/>
            <a:ext cx="28005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Звітність</a:t>
            </a:r>
            <a:r>
              <a:rPr lang="ru" sz="1100">
                <a:solidFill>
                  <a:schemeClr val="lt1"/>
                </a:solidFill>
              </a:rPr>
              <a:t> Щомісячний звіт про стан обладнання, інциденти та виконані роботи.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684800" y="1431625"/>
            <a:ext cx="2800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Service Desk -</a:t>
            </a:r>
            <a:r>
              <a:rPr lang="ru" sz="1100">
                <a:solidFill>
                  <a:schemeClr val="lt1"/>
                </a:solidFill>
              </a:rPr>
              <a:t> Єдине вікно заявок. Чіткий час реакції на інциденти (SLA).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893275" y="1759650"/>
            <a:ext cx="74340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0">
            <a:off x="2893275" y="2829600"/>
            <a:ext cx="74340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064425" y="2829600"/>
            <a:ext cx="74340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1400" y="1684575"/>
            <a:ext cx="743400" cy="7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 title="Gemini_Generated_Image_fdjefkfdjefkfdje.png"/>
          <p:cNvPicPr preferRelativeResize="0"/>
          <p:nvPr/>
        </p:nvPicPr>
        <p:blipFill rotWithShape="1">
          <a:blip r:embed="rId3">
            <a:alphaModFix/>
          </a:blip>
          <a:srcRect b="2008" l="0" r="14763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27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Окрім підтримки, ми постійно даємо рекомендації з модернізації інфраструктури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8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4976"/>
            <a:ext cx="2082376" cy="6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3369150" y="1277425"/>
            <a:ext cx="240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Деякі приклади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4609" y="1770025"/>
            <a:ext cx="1508026" cy="23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990212" y="39512"/>
            <a:ext cx="1508026" cy="61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4572000" y="31650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IP-телефонія</a:t>
            </a:r>
            <a:r>
              <a:rPr lang="ru">
                <a:solidFill>
                  <a:schemeClr val="lt1"/>
                </a:solidFill>
              </a:rPr>
              <a:t> Налаштування пріоритезації голосового трафіку (QoS) в окремому VLAN для чистоти зв'язку.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4572000" y="19058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lt1"/>
                </a:solidFill>
              </a:rPr>
              <a:t>VPN-інфраструктура</a:t>
            </a:r>
            <a:r>
              <a:rPr lang="ru">
                <a:solidFill>
                  <a:schemeClr val="lt1"/>
                </a:solidFill>
              </a:rPr>
              <a:t> Побудова захищеної мережі між офісами з резервуванням каналів.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602400" y="1902975"/>
            <a:ext cx="2942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lt1"/>
                </a:solidFill>
              </a:rPr>
              <a:t>Модернізація ядра мережі</a:t>
            </a:r>
            <a:r>
              <a:rPr lang="ru">
                <a:solidFill>
                  <a:schemeClr val="lt1"/>
                </a:solidFill>
              </a:rPr>
              <a:t> Заміна маршрутизаторів, впровадження сегментації (VLAN) та SD-WAN для відмовостійкості.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602400" y="3072875"/>
            <a:ext cx="2675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lt1"/>
                </a:solidFill>
              </a:rPr>
              <a:t>Поглиблена безпека</a:t>
            </a:r>
            <a:r>
              <a:rPr lang="ru">
                <a:solidFill>
                  <a:schemeClr val="lt1"/>
                </a:solidFill>
              </a:rPr>
              <a:t> Впровадження Application Control, захист від DDoS та аналіз трафіку на рівні додатків.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 title="Gemini_Generated_Image_fdjefkfdjefkfdje.png"/>
          <p:cNvPicPr preferRelativeResize="0"/>
          <p:nvPr/>
        </p:nvPicPr>
        <p:blipFill rotWithShape="1">
          <a:blip r:embed="rId3">
            <a:alphaModFix/>
          </a:blip>
          <a:srcRect b="2008" l="0" r="14763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Чому обирають нас?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9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525" y="2311176"/>
            <a:ext cx="2082376" cy="6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419750" y="1334275"/>
            <a:ext cx="2800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200">
                <a:solidFill>
                  <a:schemeClr val="lt1"/>
                </a:solidFill>
              </a:rPr>
              <a:t>Комплексність</a:t>
            </a:r>
            <a:r>
              <a:rPr lang="ru" sz="1200">
                <a:solidFill>
                  <a:schemeClr val="lt1"/>
                </a:solidFill>
              </a:rPr>
              <a:t> Одне вікно для мережі, серверів та безпеки.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19750" y="3498200"/>
            <a:ext cx="28005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</a:rPr>
              <a:t>Прозорість</a:t>
            </a:r>
            <a:r>
              <a:rPr lang="ru" sz="1200">
                <a:solidFill>
                  <a:schemeClr val="lt1"/>
                </a:solidFill>
              </a:rPr>
              <a:t> Ви бачите весь процес роботи та результат.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684800" y="3573000"/>
            <a:ext cx="2800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Експертиза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Досвід роботи з Enterprise-рішеннями та сертифіковані спеціалісти.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684800" y="1431625"/>
            <a:ext cx="280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8675" y="2829600"/>
            <a:ext cx="74340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86200" y="2829600"/>
            <a:ext cx="74340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858675" y="1769625"/>
            <a:ext cx="74340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0">
            <a:off x="5129326" y="1816250"/>
            <a:ext cx="696774" cy="69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826100" y="1234538"/>
            <a:ext cx="2800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Досвід -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Ми 10 років на ринку та постійно розширюємось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 title="Ignite-Your-Imagination-Embrace-the-Virtual-Revolution.jpg"/>
          <p:cNvPicPr preferRelativeResize="0"/>
          <p:nvPr/>
        </p:nvPicPr>
        <p:blipFill rotWithShape="1">
          <a:blip r:embed="rId3">
            <a:alphaModFix/>
          </a:blip>
          <a:srcRect b="1229" l="9797" r="3652" t="121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1477300" y="443625"/>
            <a:ext cx="2978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Контакти: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0" title="itplanet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96826"/>
            <a:ext cx="2082376" cy="6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355400" y="1792825"/>
            <a:ext cx="48111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6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FFFFFF"/>
                </a:solidFill>
              </a:rPr>
              <a:t>itplaneta@itplaneta.com.ua</a:t>
            </a:r>
            <a:br>
              <a:rPr lang="ru" sz="2300">
                <a:solidFill>
                  <a:srgbClr val="FFFFFF"/>
                </a:solidFill>
              </a:rPr>
            </a:br>
            <a:r>
              <a:rPr lang="ru" sz="2300">
                <a:solidFill>
                  <a:srgbClr val="FFFFFF"/>
                </a:solidFill>
              </a:rPr>
              <a:t>(044) 334 45 81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ru" sz="2300">
                <a:solidFill>
                  <a:srgbClr val="FFFFFF"/>
                </a:solidFill>
              </a:rPr>
              <a:t>nm@itplaneta.com.ua</a:t>
            </a:r>
            <a:br>
              <a:rPr lang="ru" sz="2300">
                <a:solidFill>
                  <a:srgbClr val="FFFFFF"/>
                </a:solidFill>
              </a:rPr>
            </a:br>
            <a:r>
              <a:rPr lang="ru" sz="2300">
                <a:solidFill>
                  <a:srgbClr val="FFFFFF"/>
                </a:solidFill>
              </a:rPr>
              <a:t>(066) 847 50 73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748625" y="4550750"/>
            <a:ext cx="4143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6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ru" sz="2300">
                <a:solidFill>
                  <a:srgbClr val="FFFFFF"/>
                </a:solidFill>
              </a:rPr>
              <a:t>https://itplaneta.com.ua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